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7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3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F1B6-116E-48AF-972F-EC9E68D3067B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2539-A36D-4961-8E2C-FC7FEE46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fed.iminds.b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recht.vermeulen@iminds.be" TargetMode="External"/><Relationship Id="rId2" Type="http://schemas.openxmlformats.org/officeDocument/2006/relationships/hyperlink" Target="http://jfed.iminds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fed-bugreports@intec.ugent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the </a:t>
            </a:r>
            <a:r>
              <a:rPr lang="en-US" b="1" dirty="0" err="1"/>
              <a:t>jFed</a:t>
            </a:r>
            <a:r>
              <a:rPr lang="en-US" b="1" dirty="0"/>
              <a:t> tool to experiment from zero to hero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Brecht </a:t>
            </a:r>
            <a:r>
              <a:rPr lang="en-US" dirty="0" err="1" smtClean="0"/>
              <a:t>Vermeulen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FGRE</a:t>
            </a:r>
            <a:r>
              <a:rPr lang="en-US" dirty="0" smtClean="0"/>
              <a:t>, July 7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 about the experiment on the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Geni</a:t>
            </a:r>
            <a:r>
              <a:rPr lang="en-US" dirty="0" smtClean="0"/>
              <a:t>-get commands</a:t>
            </a:r>
          </a:p>
          <a:p>
            <a:r>
              <a:rPr lang="en-US" dirty="0" err="1"/>
              <a:t>wget</a:t>
            </a:r>
            <a:r>
              <a:rPr lang="en-US" dirty="0"/>
              <a:t> http://doc.ilabt.iminds.be/ilabt-documentation/_downloads/geni-get-info.py</a:t>
            </a:r>
          </a:p>
          <a:p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u+x</a:t>
            </a:r>
            <a:r>
              <a:rPr lang="en-US" dirty="0"/>
              <a:t> geni-get-info.py</a:t>
            </a:r>
          </a:p>
          <a:p>
            <a:r>
              <a:rPr lang="en-US" dirty="0"/>
              <a:t>./geni-get-info.py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1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Verify on </a:t>
            </a:r>
            <a:r>
              <a:rPr lang="en-US" dirty="0" err="1"/>
              <a:t>geni</a:t>
            </a:r>
            <a:r>
              <a:rPr lang="en-US" dirty="0"/>
              <a:t> portal that your experiment is listed and verify the expiration date</a:t>
            </a:r>
          </a:p>
          <a:p>
            <a:pPr lvl="0"/>
            <a:r>
              <a:rPr lang="en-US" dirty="0"/>
              <a:t>Renew in </a:t>
            </a:r>
            <a:r>
              <a:rPr lang="en-US" dirty="0" err="1"/>
              <a:t>jFed</a:t>
            </a:r>
            <a:r>
              <a:rPr lang="en-US" dirty="0"/>
              <a:t> can extend this (for all slivers), or you can renew in the portal</a:t>
            </a:r>
          </a:p>
          <a:p>
            <a:pPr lvl="0"/>
            <a:r>
              <a:rPr lang="en-US" dirty="0"/>
              <a:t>In </a:t>
            </a:r>
            <a:r>
              <a:rPr lang="en-US" dirty="0" err="1"/>
              <a:t>jFed</a:t>
            </a:r>
            <a:r>
              <a:rPr lang="en-US" dirty="0"/>
              <a:t>, you can Edit </a:t>
            </a:r>
            <a:r>
              <a:rPr lang="en-US" dirty="0" err="1"/>
              <a:t>ssh</a:t>
            </a:r>
            <a:r>
              <a:rPr lang="en-US" dirty="0"/>
              <a:t> keys on the nodes if you want to add other users (‘edit </a:t>
            </a:r>
            <a:r>
              <a:rPr lang="en-US" dirty="0" err="1"/>
              <a:t>ssh</a:t>
            </a:r>
            <a:r>
              <a:rPr lang="en-US" dirty="0"/>
              <a:t> keys button’)</a:t>
            </a:r>
          </a:p>
          <a:p>
            <a:pPr lvl="0"/>
            <a:r>
              <a:rPr lang="en-US" dirty="0"/>
              <a:t>If you close </a:t>
            </a:r>
            <a:r>
              <a:rPr lang="en-US" dirty="0" err="1"/>
              <a:t>jFed</a:t>
            </a:r>
            <a:r>
              <a:rPr lang="en-US" dirty="0"/>
              <a:t>, or have created an experiment with another tool, you can ‘recover’ this experiment</a:t>
            </a:r>
          </a:p>
          <a:p>
            <a:pPr lvl="0"/>
            <a:r>
              <a:rPr lang="en-US" dirty="0"/>
              <a:t>In </a:t>
            </a:r>
            <a:r>
              <a:rPr lang="en-US" dirty="0" err="1"/>
              <a:t>jFed</a:t>
            </a:r>
            <a:r>
              <a:rPr lang="en-US" dirty="0"/>
              <a:t> you can share the experiment with other people in your project, to make others member of the slice and be able to recover it in </a:t>
            </a:r>
            <a:r>
              <a:rPr lang="en-US" dirty="0" err="1"/>
              <a:t>jFed</a:t>
            </a:r>
            <a:r>
              <a:rPr lang="en-US" dirty="0"/>
              <a:t> e.g.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8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break and reboot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Verify that eth0 is your control interface (where you are logged in)</a:t>
            </a:r>
          </a:p>
          <a:p>
            <a:pPr lvl="0"/>
            <a:r>
              <a:rPr lang="en-US" dirty="0"/>
              <a:t>Turn off: ‘</a:t>
            </a:r>
            <a:r>
              <a:rPr lang="en-US" dirty="0" err="1"/>
              <a:t>ifconfig</a:t>
            </a:r>
            <a:r>
              <a:rPr lang="en-US" dirty="0"/>
              <a:t> eth0 down’, your </a:t>
            </a:r>
            <a:r>
              <a:rPr lang="en-US" dirty="0" err="1"/>
              <a:t>ssh</a:t>
            </a:r>
            <a:r>
              <a:rPr lang="en-US" dirty="0"/>
              <a:t> connection will be lost</a:t>
            </a:r>
          </a:p>
          <a:p>
            <a:pPr lvl="0"/>
            <a:r>
              <a:rPr lang="en-US" dirty="0"/>
              <a:t>The next steps might not work for everyone, but you can try them:</a:t>
            </a:r>
          </a:p>
          <a:p>
            <a:pPr lvl="1"/>
            <a:r>
              <a:rPr lang="en-US" dirty="0"/>
              <a:t>Now, in </a:t>
            </a:r>
            <a:r>
              <a:rPr lang="en-US" dirty="0" err="1"/>
              <a:t>jFed</a:t>
            </a:r>
            <a:r>
              <a:rPr lang="en-US" dirty="0"/>
              <a:t> right click the node and click reboot</a:t>
            </a:r>
          </a:p>
          <a:p>
            <a:pPr lvl="1"/>
            <a:r>
              <a:rPr lang="en-US" dirty="0"/>
              <a:t>Right click and ‘show console’ to show you how it boots</a:t>
            </a:r>
          </a:p>
          <a:p>
            <a:pPr lvl="1"/>
            <a:r>
              <a:rPr lang="en-US" dirty="0"/>
              <a:t>After that you can access the node again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4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Terminate your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was your first experiment</a:t>
            </a:r>
          </a:p>
          <a:p>
            <a:r>
              <a:rPr lang="en-US" dirty="0" smtClean="0"/>
              <a:t>If anything goes wrong, push </a:t>
            </a:r>
            <a:r>
              <a:rPr lang="en-US" dirty="0" err="1" smtClean="0"/>
              <a:t>bugreport</a:t>
            </a:r>
            <a:r>
              <a:rPr lang="en-US" dirty="0" smtClean="0"/>
              <a:t> button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4221088"/>
            <a:ext cx="8496944" cy="16561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04248" y="4797152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536" y="4221088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Multi-rack experiment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640960" cy="374441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4644008" y="3356993"/>
            <a:ext cx="432048" cy="3024336"/>
          </a:xfrm>
          <a:prstGeom prst="leftBrace">
            <a:avLst>
              <a:gd name="adj1" fmla="val 15182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380312" y="3933057"/>
            <a:ext cx="432048" cy="2016224"/>
          </a:xfrm>
          <a:prstGeom prst="leftBrace">
            <a:avLst>
              <a:gd name="adj1" fmla="val 17500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55527" y="5373216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043" y="5376838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331" y="386278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8266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320" y="317784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833" y="4005064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6" y="6239053"/>
            <a:ext cx="900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Route add –net 192.168.1.0/24 </a:t>
            </a:r>
            <a:r>
              <a:rPr lang="en-US" sz="3600" dirty="0" err="1" smtClean="0">
                <a:solidFill>
                  <a:srgbClr val="FF0000"/>
                </a:solidFill>
              </a:rPr>
              <a:t>gw</a:t>
            </a:r>
            <a:r>
              <a:rPr lang="en-US" sz="3600" dirty="0" smtClean="0">
                <a:solidFill>
                  <a:srgbClr val="FF0000"/>
                </a:solidFill>
              </a:rPr>
              <a:t> 192.168.0.2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ATTENTION: LINK IN RACK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6787" y="1700808"/>
            <a:ext cx="7992888" cy="45940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552" y="5157192"/>
            <a:ext cx="208823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Upscale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628799"/>
            <a:ext cx="8640960" cy="3744416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4644008" y="3356993"/>
            <a:ext cx="432048" cy="3024336"/>
          </a:xfrm>
          <a:prstGeom prst="leftBrace">
            <a:avLst>
              <a:gd name="adj1" fmla="val 15182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7380312" y="3933057"/>
            <a:ext cx="432048" cy="2016224"/>
          </a:xfrm>
          <a:prstGeom prst="leftBrace">
            <a:avLst>
              <a:gd name="adj1" fmla="val 175000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55527" y="5373216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043" y="5376838"/>
            <a:ext cx="152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RACK 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4331" y="386278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2782669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320" y="3177842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833" y="4005064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192.168.1.1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6" y="6239053"/>
            <a:ext cx="9008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Route add –net 192.168.1.0/24 </a:t>
            </a:r>
            <a:r>
              <a:rPr lang="en-US" sz="3600" dirty="0" err="1" smtClean="0">
                <a:solidFill>
                  <a:srgbClr val="FF0000"/>
                </a:solidFill>
              </a:rPr>
              <a:t>gw</a:t>
            </a:r>
            <a:r>
              <a:rPr lang="en-US" sz="3600" dirty="0" smtClean="0">
                <a:solidFill>
                  <a:srgbClr val="FF0000"/>
                </a:solidFill>
              </a:rPr>
              <a:t> 192.168.0.2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1" r="4090" b="10801"/>
          <a:stretch/>
        </p:blipFill>
        <p:spPr bwMode="auto">
          <a:xfrm rot="2729178">
            <a:off x="3021709" y="3316637"/>
            <a:ext cx="3526276" cy="6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VLAN on client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click green link</a:t>
            </a:r>
          </a:p>
          <a:p>
            <a:r>
              <a:rPr lang="en-US" dirty="0" smtClean="0"/>
              <a:t>Chose unique name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452502"/>
            <a:ext cx="7920880" cy="307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for experimenting, monitoring, testing with</a:t>
            </a:r>
          </a:p>
          <a:p>
            <a:pPr lvl="1"/>
            <a:r>
              <a:rPr lang="en-US" dirty="0" smtClean="0"/>
              <a:t>GENI </a:t>
            </a:r>
            <a:r>
              <a:rPr lang="en-US" dirty="0" smtClean="0"/>
              <a:t>racks</a:t>
            </a:r>
          </a:p>
          <a:p>
            <a:pPr lvl="1"/>
            <a:r>
              <a:rPr lang="en-US" dirty="0" smtClean="0"/>
              <a:t>Fed4FIRE testbeds</a:t>
            </a:r>
            <a:endParaRPr lang="en-US" dirty="0" smtClean="0"/>
          </a:p>
          <a:p>
            <a:pPr lvl="1"/>
            <a:r>
              <a:rPr lang="en-US" dirty="0" smtClean="0"/>
              <a:t>Compatible </a:t>
            </a:r>
            <a:r>
              <a:rPr lang="en-US" dirty="0" err="1" smtClean="0"/>
              <a:t>testbeds</a:t>
            </a:r>
            <a:r>
              <a:rPr lang="en-US" dirty="0" smtClean="0"/>
              <a:t> in EU, Korea, Brazil, Japan, …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jfed.iminds.be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68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new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 smtClean="0"/>
              <a:t>Configure proper IP addresses</a:t>
            </a:r>
          </a:p>
          <a:p>
            <a:r>
              <a:rPr lang="en-US" dirty="0" smtClean="0"/>
              <a:t>Configure shared </a:t>
            </a:r>
            <a:r>
              <a:rPr lang="en-US" dirty="0" err="1" smtClean="0"/>
              <a:t>lan</a:t>
            </a:r>
            <a:r>
              <a:rPr lang="en-US" dirty="0" smtClean="0"/>
              <a:t> name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502976"/>
            <a:ext cx="7200800" cy="41764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21737" y="1302826"/>
            <a:ext cx="36353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that it pings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Upscale further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 the duplicate button in </a:t>
            </a:r>
            <a:r>
              <a:rPr lang="en-US" dirty="0" err="1"/>
              <a:t>jFed</a:t>
            </a:r>
            <a:endParaRPr lang="en-US" dirty="0"/>
          </a:p>
          <a:p>
            <a:pPr lvl="0"/>
            <a:r>
              <a:rPr lang="en-US" dirty="0"/>
              <a:t>Use bash scripting to create </a:t>
            </a:r>
            <a:r>
              <a:rPr lang="en-US" dirty="0" err="1"/>
              <a:t>RSpecs</a:t>
            </a:r>
            <a:endParaRPr lang="en-US" dirty="0"/>
          </a:p>
          <a:p>
            <a:pPr lvl="0"/>
            <a:r>
              <a:rPr lang="en-US" dirty="0"/>
              <a:t>Use </a:t>
            </a:r>
            <a:r>
              <a:rPr lang="en-US" dirty="0" err="1"/>
              <a:t>geni</a:t>
            </a:r>
            <a:r>
              <a:rPr lang="en-US" dirty="0"/>
              <a:t>-lib to make </a:t>
            </a:r>
            <a:r>
              <a:rPr lang="en-US" dirty="0" err="1"/>
              <a:t>upscaled</a:t>
            </a:r>
            <a:r>
              <a:rPr lang="en-US" dirty="0"/>
              <a:t> </a:t>
            </a:r>
            <a:r>
              <a:rPr lang="en-US" dirty="0" err="1"/>
              <a:t>RSpecs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Connectivity: proxy</a:t>
            </a:r>
            <a:endParaRPr lang="nl-B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9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Connectivity test (also in bug report)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8434"/>
            <a:ext cx="77724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ports and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12369, 12346, 11443, 8081, …</a:t>
            </a:r>
          </a:p>
          <a:p>
            <a:r>
              <a:rPr lang="en-US" dirty="0" smtClean="0"/>
              <a:t>IPv6 for node access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 problems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First step: Detection (connectivity tester)</a:t>
            </a:r>
          </a:p>
          <a:p>
            <a:r>
              <a:rPr lang="en-US" dirty="0" smtClean="0"/>
              <a:t>Second step: work around -&gt; SSH proxy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 proxy (optional 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066"/>
            <a:ext cx="3640115" cy="4824536"/>
          </a:xfrm>
        </p:spPr>
        <p:txBody>
          <a:bodyPr/>
          <a:lstStyle/>
          <a:p>
            <a:r>
              <a:rPr lang="en-US" dirty="0" smtClean="0"/>
              <a:t>For API calls</a:t>
            </a:r>
          </a:p>
          <a:p>
            <a:r>
              <a:rPr lang="en-US" dirty="0" smtClean="0"/>
              <a:t>For SSH login</a:t>
            </a:r>
          </a:p>
          <a:p>
            <a:r>
              <a:rPr lang="en-US" dirty="0" smtClean="0"/>
              <a:t>Automatic SSH agent for extra comfort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5" y="925066"/>
            <a:ext cx="5476690" cy="56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0648" y="44624"/>
            <a:ext cx="8229600" cy="1143000"/>
          </a:xfrm>
        </p:spPr>
        <p:txBody>
          <a:bodyPr/>
          <a:lstStyle/>
          <a:p>
            <a:r>
              <a:rPr lang="en-US" dirty="0" smtClean="0"/>
              <a:t>SSH proxy: only TCP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Wall Authority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205" y="4077072"/>
            <a:ext cx="223224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SSH gateway server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2160" y="4068357"/>
            <a:ext cx="2232248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AMs, nodes, …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19" y="116632"/>
            <a:ext cx="211132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 flipH="1">
            <a:off x="1565329" y="2204864"/>
            <a:ext cx="18339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324" y="2420888"/>
            <a:ext cx="203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SSH keys</a:t>
            </a:r>
          </a:p>
          <a:p>
            <a:r>
              <a:rPr lang="en-US" dirty="0" smtClean="0"/>
              <a:t>of PEM cert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83768" y="764704"/>
            <a:ext cx="3562802" cy="3240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15320" y="4527694"/>
            <a:ext cx="3224832" cy="17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13" y="1769740"/>
            <a:ext cx="1839063" cy="11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8194" idx="1"/>
          </p:cNvCxnSpPr>
          <p:nvPr/>
        </p:nvCxnSpPr>
        <p:spPr>
          <a:xfrm flipH="1">
            <a:off x="2699792" y="2347342"/>
            <a:ext cx="3417521" cy="19457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1556792"/>
            <a:ext cx="1167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</a:t>
            </a:r>
          </a:p>
          <a:p>
            <a:r>
              <a:rPr lang="en-US" dirty="0" smtClean="0"/>
              <a:t>API calls</a:t>
            </a:r>
          </a:p>
          <a:p>
            <a:r>
              <a:rPr lang="en-US" dirty="0" smtClean="0"/>
              <a:t>TCP 22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39237" y="1921246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 SSH</a:t>
            </a:r>
          </a:p>
          <a:p>
            <a:r>
              <a:rPr lang="en-US" dirty="0" smtClean="0"/>
              <a:t>TCP 22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681295"/>
            <a:ext cx="5459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IPv4/IPv6</a:t>
            </a:r>
          </a:p>
          <a:p>
            <a:r>
              <a:rPr lang="en-US" dirty="0" smtClean="0"/>
              <a:t>API calls</a:t>
            </a:r>
          </a:p>
          <a:p>
            <a:r>
              <a:rPr lang="en-US" dirty="0" smtClean="0"/>
              <a:t>SSH login</a:t>
            </a:r>
          </a:p>
          <a:p>
            <a:r>
              <a:rPr lang="en-US" dirty="0" smtClean="0"/>
              <a:t>Even private </a:t>
            </a:r>
            <a:r>
              <a:rPr lang="en-US" dirty="0" err="1" smtClean="0"/>
              <a:t>vpns</a:t>
            </a:r>
            <a:r>
              <a:rPr lang="en-US" dirty="0" smtClean="0"/>
              <a:t> connected to SSH gateway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federation and connectivity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Layer 2 connectivity = stitching VLANs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65498"/>
            <a:ext cx="8568952" cy="2029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Meshed L2 connections possible</a:t>
            </a:r>
          </a:p>
          <a:p>
            <a:pPr marL="0" indent="0">
              <a:buNone/>
            </a:pPr>
            <a:r>
              <a:rPr lang="nl-BE" dirty="0" smtClean="0"/>
              <a:t>SDX = software defined exchange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eases connectivity (=exchange)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VLAN translation needed + SDN functionality</a:t>
            </a:r>
            <a:endParaRPr lang="nl-BE" dirty="0"/>
          </a:p>
        </p:txBody>
      </p:sp>
      <p:pic>
        <p:nvPicPr>
          <p:cNvPr id="4" name="Picture 3" descr="http://www.fed4fire.eu/fileadmin/images/testbeds/faciliti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05058"/>
            <a:ext cx="374441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3130"/>
            <a:ext cx="4328259" cy="2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endCxn id="14" idx="2"/>
          </p:cNvCxnSpPr>
          <p:nvPr/>
        </p:nvCxnSpPr>
        <p:spPr>
          <a:xfrm flipV="1">
            <a:off x="4362193" y="2199586"/>
            <a:ext cx="1648405" cy="443652"/>
          </a:xfrm>
          <a:prstGeom prst="line">
            <a:avLst/>
          </a:prstGeom>
          <a:ln w="206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60232" y="2361242"/>
            <a:ext cx="1152128" cy="129614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72200" y="2361242"/>
            <a:ext cx="0" cy="144016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0152" y="1245118"/>
            <a:ext cx="648072" cy="72008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68516" y="2117598"/>
            <a:ext cx="495672" cy="1683804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2433250"/>
            <a:ext cx="792088" cy="1872208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0598" y="1887154"/>
            <a:ext cx="1080120" cy="6248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SDX</a:t>
            </a:r>
            <a:endParaRPr lang="nl-BE" dirty="0"/>
          </a:p>
        </p:txBody>
      </p:sp>
      <p:sp>
        <p:nvSpPr>
          <p:cNvPr id="15" name="TextBox 14"/>
          <p:cNvSpPr txBox="1"/>
          <p:nvPr/>
        </p:nvSpPr>
        <p:spPr>
          <a:xfrm>
            <a:off x="6463862" y="1245118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AUTOBAHN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8660" y="2707689"/>
            <a:ext cx="155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STATIC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VLANS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simple</a:t>
            </a:r>
          </a:p>
          <a:p>
            <a:r>
              <a:rPr lang="en-US" dirty="0" smtClean="0"/>
              <a:t>Going to advanced topics but still an easy user interface</a:t>
            </a:r>
          </a:p>
          <a:p>
            <a:r>
              <a:rPr lang="en-US" dirty="0" smtClean="0"/>
              <a:t>Agenda:</a:t>
            </a:r>
          </a:p>
          <a:p>
            <a:pPr lvl="1"/>
            <a:r>
              <a:rPr lang="en-US" dirty="0" smtClean="0"/>
              <a:t>Simple two-node experiment with latency </a:t>
            </a:r>
          </a:p>
          <a:p>
            <a:pPr lvl="1"/>
            <a:r>
              <a:rPr lang="en-US" dirty="0" smtClean="0"/>
              <a:t>Multi-rack experiment</a:t>
            </a:r>
          </a:p>
          <a:p>
            <a:pPr lvl="1"/>
            <a:r>
              <a:rPr lang="en-US" dirty="0" smtClean="0"/>
              <a:t>Upscaling</a:t>
            </a:r>
          </a:p>
          <a:p>
            <a:pPr lvl="1"/>
            <a:r>
              <a:rPr lang="en-US" dirty="0" smtClean="0"/>
              <a:t>Short overview of advanced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7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Stitching workflow: iMinds to Illinois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2376264" cy="82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764704"/>
            <a:ext cx="419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1. Experimenter draws layer 2 link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12976"/>
            <a:ext cx="2016224" cy="1249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421650" y="2150276"/>
            <a:ext cx="180020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9552" y="2843644"/>
            <a:ext cx="315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2. and </a:t>
            </a:r>
            <a:r>
              <a:rPr lang="nl-BE" dirty="0"/>
              <a:t>starts provisioning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0232" y="936754"/>
            <a:ext cx="1944216" cy="953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Stitching Computation Service (SCS)</a:t>
            </a:r>
            <a:endParaRPr lang="nl-BE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41830" y="1594569"/>
            <a:ext cx="3474386" cy="19210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77041" y="2060848"/>
            <a:ext cx="55474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3. Tool contacts SCS</a:t>
            </a:r>
          </a:p>
          <a:p>
            <a:r>
              <a:rPr lang="nl-BE" dirty="0" smtClean="0"/>
              <a:t>to know the path</a:t>
            </a:r>
          </a:p>
          <a:p>
            <a:r>
              <a:rPr lang="nl-BE" dirty="0" smtClean="0"/>
              <a:t>and SCS sends back the path and workflow</a:t>
            </a:r>
          </a:p>
          <a:p>
            <a:r>
              <a:rPr lang="nl-BE" dirty="0" smtClean="0"/>
              <a:t>(e.g. some networks can do VLAN translation)</a:t>
            </a:r>
            <a:endParaRPr lang="nl-BE" dirty="0"/>
          </a:p>
        </p:txBody>
      </p:sp>
      <p:sp>
        <p:nvSpPr>
          <p:cNvPr id="14" name="Rectangle 13"/>
          <p:cNvSpPr/>
          <p:nvPr/>
        </p:nvSpPr>
        <p:spPr>
          <a:xfrm>
            <a:off x="4337974" y="3272219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Wall1</a:t>
            </a:r>
            <a:endParaRPr lang="nl-BE" dirty="0"/>
          </a:p>
        </p:txBody>
      </p:sp>
      <p:sp>
        <p:nvSpPr>
          <p:cNvPr id="15" name="Rectangle 14"/>
          <p:cNvSpPr/>
          <p:nvPr/>
        </p:nvSpPr>
        <p:spPr>
          <a:xfrm>
            <a:off x="5256076" y="3272219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Wall2</a:t>
            </a:r>
            <a:endParaRPr lang="nl-BE" dirty="0"/>
          </a:p>
        </p:txBody>
      </p:sp>
      <p:sp>
        <p:nvSpPr>
          <p:cNvPr id="16" name="Rectangle 15"/>
          <p:cNvSpPr/>
          <p:nvPr/>
        </p:nvSpPr>
        <p:spPr>
          <a:xfrm>
            <a:off x="6174178" y="3272219"/>
            <a:ext cx="9001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Geant</a:t>
            </a:r>
            <a:endParaRPr lang="nl-BE" dirty="0"/>
          </a:p>
        </p:txBody>
      </p:sp>
      <p:sp>
        <p:nvSpPr>
          <p:cNvPr id="17" name="Rectangle 16"/>
          <p:cNvSpPr/>
          <p:nvPr/>
        </p:nvSpPr>
        <p:spPr>
          <a:xfrm>
            <a:off x="7146286" y="327584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Internet2</a:t>
            </a:r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8082390" y="3284984"/>
            <a:ext cx="95410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Illinois</a:t>
            </a:r>
            <a:endParaRPr lang="nl-BE" dirty="0"/>
          </a:p>
        </p:txBody>
      </p:sp>
      <p:sp>
        <p:nvSpPr>
          <p:cNvPr id="19" name="Rectangle 18"/>
          <p:cNvSpPr/>
          <p:nvPr/>
        </p:nvSpPr>
        <p:spPr>
          <a:xfrm>
            <a:off x="1259632" y="587727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Wall1</a:t>
            </a:r>
            <a:endParaRPr lang="nl-BE" dirty="0"/>
          </a:p>
        </p:txBody>
      </p:sp>
      <p:sp>
        <p:nvSpPr>
          <p:cNvPr id="20" name="Rectangle 19"/>
          <p:cNvSpPr/>
          <p:nvPr/>
        </p:nvSpPr>
        <p:spPr>
          <a:xfrm>
            <a:off x="2177734" y="587727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Wall2</a:t>
            </a:r>
            <a:endParaRPr lang="nl-BE" dirty="0"/>
          </a:p>
        </p:txBody>
      </p:sp>
      <p:sp>
        <p:nvSpPr>
          <p:cNvPr id="21" name="Rectangle 20"/>
          <p:cNvSpPr/>
          <p:nvPr/>
        </p:nvSpPr>
        <p:spPr>
          <a:xfrm>
            <a:off x="3095836" y="5877272"/>
            <a:ext cx="9001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Geant</a:t>
            </a:r>
            <a:endParaRPr lang="nl-BE" dirty="0"/>
          </a:p>
        </p:txBody>
      </p:sp>
      <p:sp>
        <p:nvSpPr>
          <p:cNvPr id="22" name="Rectangle 21"/>
          <p:cNvSpPr/>
          <p:nvPr/>
        </p:nvSpPr>
        <p:spPr>
          <a:xfrm>
            <a:off x="4067944" y="5880893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Internet2</a:t>
            </a:r>
            <a:endParaRPr lang="nl-BE" dirty="0"/>
          </a:p>
        </p:txBody>
      </p:sp>
      <p:sp>
        <p:nvSpPr>
          <p:cNvPr id="23" name="Rectangle 22"/>
          <p:cNvSpPr/>
          <p:nvPr/>
        </p:nvSpPr>
        <p:spPr>
          <a:xfrm>
            <a:off x="5004048" y="5890037"/>
            <a:ext cx="95410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Illinois</a:t>
            </a:r>
            <a:endParaRPr lang="nl-BE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91680" y="4599780"/>
            <a:ext cx="576064" cy="1061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20144" y="4752180"/>
            <a:ext cx="189638" cy="1046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09782" y="4678075"/>
            <a:ext cx="936104" cy="1120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13747" y="4540346"/>
            <a:ext cx="1386245" cy="1258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275856" y="4345463"/>
            <a:ext cx="2205245" cy="1453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91864" y="4941168"/>
            <a:ext cx="5587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4</a:t>
            </a:r>
            <a:r>
              <a:rPr lang="nl-BE" dirty="0" smtClean="0"/>
              <a:t>. Tool provisions at all testbeds and networks</a:t>
            </a:r>
          </a:p>
          <a:p>
            <a:r>
              <a:rPr lang="nl-BE" dirty="0"/>
              <a:t>t</a:t>
            </a:r>
            <a:r>
              <a:rPr lang="nl-BE" dirty="0" smtClean="0"/>
              <a:t>hrough the aggregate manager API</a:t>
            </a:r>
          </a:p>
          <a:p>
            <a:r>
              <a:rPr lang="nl-BE" dirty="0" smtClean="0"/>
              <a:t>and negotiates the VLAN IDs</a:t>
            </a:r>
            <a:endParaRPr lang="nl-BE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74178" y="6129300"/>
            <a:ext cx="630070" cy="3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292" y="5964249"/>
            <a:ext cx="2360616" cy="8596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84" y="4599780"/>
            <a:ext cx="2088232" cy="129368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085253" y="6311061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5</a:t>
            </a:r>
            <a:r>
              <a:rPr lang="nl-BE" dirty="0" smtClean="0"/>
              <a:t>. User logs in</a:t>
            </a:r>
          </a:p>
          <a:p>
            <a:r>
              <a:rPr lang="nl-BE" dirty="0" smtClean="0"/>
              <a:t>and can ping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21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per federation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45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4941168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1720" y="1650667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72200" y="1637184"/>
            <a:ext cx="1080120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Ssh</a:t>
            </a:r>
            <a:r>
              <a:rPr lang="en-US" dirty="0"/>
              <a:t> authentication: add your own key</a:t>
            </a:r>
          </a:p>
          <a:p>
            <a:pPr lvl="0"/>
            <a:r>
              <a:rPr lang="en-US" dirty="0"/>
              <a:t>Proxy: in case of firewall problems or to access IPv6 nodes</a:t>
            </a:r>
          </a:p>
          <a:p>
            <a:pPr lvl="0"/>
            <a:r>
              <a:rPr lang="en-US" dirty="0"/>
              <a:t>Configure SCS</a:t>
            </a:r>
          </a:p>
          <a:p>
            <a:pPr lvl="0"/>
            <a:r>
              <a:rPr lang="en-US" dirty="0" err="1"/>
              <a:t>Testbed</a:t>
            </a:r>
            <a:r>
              <a:rPr lang="en-US" dirty="0"/>
              <a:t> settings: </a:t>
            </a:r>
            <a:r>
              <a:rPr lang="en-US" dirty="0" err="1"/>
              <a:t>exosm</a:t>
            </a:r>
            <a:r>
              <a:rPr lang="en-US" dirty="0"/>
              <a:t> setting to chose the central </a:t>
            </a:r>
            <a:r>
              <a:rPr lang="en-US" dirty="0" err="1"/>
              <a:t>exogeni</a:t>
            </a:r>
            <a:r>
              <a:rPr lang="en-US" dirty="0"/>
              <a:t> broker or go to the specific rack controllers</a:t>
            </a:r>
          </a:p>
          <a:p>
            <a:pPr lvl="0"/>
            <a:r>
              <a:rPr lang="en-US" dirty="0" err="1"/>
              <a:t>Ssh</a:t>
            </a:r>
            <a:r>
              <a:rPr lang="en-US" dirty="0"/>
              <a:t> agent forwarding to login from node to node automatically: login on a node, and then </a:t>
            </a:r>
            <a:r>
              <a:rPr lang="en-US" dirty="0" err="1"/>
              <a:t>ssh</a:t>
            </a:r>
            <a:r>
              <a:rPr lang="en-US" dirty="0"/>
              <a:t> to another IP address in your topology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http://jfed.iminds.be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Brecht.vermeulen@iminds.be</a:t>
            </a: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jfed-bugreports@intec.ugent.be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experiment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81323"/>
            <a:ext cx="5916071" cy="14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6091" y="4571836"/>
            <a:ext cx="235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100ms latency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2420888"/>
            <a:ext cx="242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 </a:t>
            </a:r>
            <a:r>
              <a:rPr lang="en-US" sz="2400" dirty="0" smtClean="0"/>
              <a:t>100ms latency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46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your topology in </a:t>
            </a:r>
            <a:r>
              <a:rPr lang="en-US" dirty="0" err="1" smtClean="0"/>
              <a:t>jFed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the rack that has been assigned to you</a:t>
            </a:r>
          </a:p>
          <a:p>
            <a:r>
              <a:rPr lang="en-US" dirty="0" smtClean="0"/>
              <a:t>Latency configuration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2708920"/>
            <a:ext cx="59091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and 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843087"/>
            <a:ext cx="7344816" cy="48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0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iperf</a:t>
            </a:r>
            <a:r>
              <a:rPr lang="en-US" dirty="0" smtClean="0"/>
              <a:t> on both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340769"/>
            <a:ext cx="8064896" cy="53285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79912" y="1628800"/>
            <a:ext cx="1440160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36096" y="1844824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896" y="3068960"/>
            <a:ext cx="478854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1256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Go back to the design mode (blue tab), and go to the </a:t>
            </a:r>
            <a:r>
              <a:rPr lang="en-US" dirty="0" err="1"/>
              <a:t>rspec</a:t>
            </a:r>
            <a:r>
              <a:rPr lang="en-US" dirty="0"/>
              <a:t> editor: you can also manually change things, save the </a:t>
            </a:r>
            <a:r>
              <a:rPr lang="en-US" dirty="0" err="1"/>
              <a:t>RSpec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If you right click a node and configure it, you can also select images</a:t>
            </a:r>
          </a:p>
          <a:p>
            <a:pPr lvl="1"/>
            <a:r>
              <a:rPr lang="en-US" dirty="0"/>
              <a:t>For XEN VMs you can configure RAM, extra disk, routable control IP. Also </a:t>
            </a:r>
            <a:r>
              <a:rPr lang="en-US" dirty="0" err="1"/>
              <a:t>Exogeni</a:t>
            </a:r>
            <a:r>
              <a:rPr lang="en-US" dirty="0"/>
              <a:t> can be selected under virtual machine and configured. (we will not start such an experiment)</a:t>
            </a:r>
          </a:p>
          <a:p>
            <a:pPr lvl="1"/>
            <a:r>
              <a:rPr lang="en-US" dirty="0"/>
              <a:t>Go to the running experiment (bottom green tab), in </a:t>
            </a:r>
            <a:r>
              <a:rPr lang="en-US" dirty="0" err="1"/>
              <a:t>RSpec</a:t>
            </a:r>
            <a:r>
              <a:rPr lang="en-US" dirty="0"/>
              <a:t> view and verify details on nodes, login, </a:t>
            </a:r>
            <a:r>
              <a:rPr lang="en-US" dirty="0" err="1"/>
              <a:t>RSpec</a:t>
            </a:r>
            <a:r>
              <a:rPr lang="en-US" dirty="0"/>
              <a:t> manifest</a:t>
            </a:r>
          </a:p>
          <a:p>
            <a:pPr lvl="1"/>
            <a:r>
              <a:rPr lang="en-US" dirty="0"/>
              <a:t>Information on options for a running node:</a:t>
            </a:r>
          </a:p>
          <a:p>
            <a:pPr lvl="2"/>
            <a:r>
              <a:rPr lang="en-US" dirty="0"/>
              <a:t>Node reload = reload the image for that node (=reformat the node)</a:t>
            </a:r>
          </a:p>
          <a:p>
            <a:pPr lvl="2"/>
            <a:r>
              <a:rPr lang="en-US" dirty="0"/>
              <a:t>Node info = detailed </a:t>
            </a:r>
            <a:r>
              <a:rPr lang="en-US" dirty="0" err="1"/>
              <a:t>ssh</a:t>
            </a:r>
            <a:r>
              <a:rPr lang="en-US" dirty="0"/>
              <a:t> info + interface info</a:t>
            </a:r>
          </a:p>
          <a:p>
            <a:pPr lvl="2"/>
            <a:r>
              <a:rPr lang="en-US" dirty="0"/>
              <a:t>Node reboot = simple reboot of the node</a:t>
            </a:r>
          </a:p>
          <a:p>
            <a:pPr lvl="2"/>
            <a:r>
              <a:rPr lang="en-US" dirty="0"/>
              <a:t>create image = will take an image of your node that you can use in new experiments (we won’t do this 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6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892</Words>
  <Application>Microsoft Office PowerPoint</Application>
  <PresentationFormat>On-screen Show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Using the jFed tool to experiment from zero to hero </vt:lpstr>
      <vt:lpstr>jFed</vt:lpstr>
      <vt:lpstr>Tutorial</vt:lpstr>
      <vt:lpstr>Basic experiment</vt:lpstr>
      <vt:lpstr>Setup</vt:lpstr>
      <vt:lpstr>Draw your topology in jFed</vt:lpstr>
      <vt:lpstr>Login and ping</vt:lpstr>
      <vt:lpstr>Install iperf on both nodes</vt:lpstr>
      <vt:lpstr>Learning more</vt:lpstr>
      <vt:lpstr>Info about the experiment on the node</vt:lpstr>
      <vt:lpstr>Manage experiments</vt:lpstr>
      <vt:lpstr>Let’s break and reboot</vt:lpstr>
      <vt:lpstr>Terminate your experiment</vt:lpstr>
      <vt:lpstr>Multi-rack experiment</vt:lpstr>
      <vt:lpstr>Topology</vt:lpstr>
      <vt:lpstr>ATTENTION: LINK IN RACK 1</vt:lpstr>
      <vt:lpstr>Upscale</vt:lpstr>
      <vt:lpstr>Topology</vt:lpstr>
      <vt:lpstr>Share the VLAN on client side</vt:lpstr>
      <vt:lpstr>Define new experiment</vt:lpstr>
      <vt:lpstr>Verify that it pings and routes</vt:lpstr>
      <vt:lpstr>Upscale further ?</vt:lpstr>
      <vt:lpstr>Connectivity: proxy</vt:lpstr>
      <vt:lpstr>Connectivity test (also in bug report)</vt:lpstr>
      <vt:lpstr>TCP ports and firewalls</vt:lpstr>
      <vt:lpstr>SSH proxy (optional !)</vt:lpstr>
      <vt:lpstr>SSH proxy: only TCP 22</vt:lpstr>
      <vt:lpstr>International federation and connectivity</vt:lpstr>
      <vt:lpstr>Layer 2 connectivity = stitching VLANs</vt:lpstr>
      <vt:lpstr>Stitching workflow: iMinds to Illinois</vt:lpstr>
      <vt:lpstr>SCS per federation</vt:lpstr>
      <vt:lpstr>Preferences overview</vt:lpstr>
      <vt:lpstr>Thanks for your attention !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jFed tool to experiment from zero to hero</dc:title>
  <dc:creator>IBCN</dc:creator>
  <cp:lastModifiedBy>IBCN</cp:lastModifiedBy>
  <cp:revision>9</cp:revision>
  <dcterms:created xsi:type="dcterms:W3CDTF">2015-03-24T11:41:15Z</dcterms:created>
  <dcterms:modified xsi:type="dcterms:W3CDTF">2015-07-07T06:37:18Z</dcterms:modified>
</cp:coreProperties>
</file>